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21"/>
  </p:notesMasterIdLst>
  <p:sldIdLst>
    <p:sldId id="256" r:id="rId5"/>
    <p:sldId id="261" r:id="rId6"/>
    <p:sldId id="323" r:id="rId7"/>
    <p:sldId id="324" r:id="rId8"/>
    <p:sldId id="322" r:id="rId9"/>
    <p:sldId id="305" r:id="rId10"/>
    <p:sldId id="309" r:id="rId11"/>
    <p:sldId id="287" r:id="rId12"/>
    <p:sldId id="310" r:id="rId13"/>
    <p:sldId id="320" r:id="rId14"/>
    <p:sldId id="312" r:id="rId15"/>
    <p:sldId id="316" r:id="rId16"/>
    <p:sldId id="318" r:id="rId17"/>
    <p:sldId id="319" r:id="rId18"/>
    <p:sldId id="321" r:id="rId19"/>
    <p:sldId id="32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min alejandra maril millan" initials="yamm" lastIdx="1" clrIdx="0">
    <p:extLst>
      <p:ext uri="{19B8F6BF-5375-455C-9EA6-DF929625EA0E}">
        <p15:presenceInfo xmlns:p15="http://schemas.microsoft.com/office/powerpoint/2012/main" userId="5884eefc41b2d3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BD278B"/>
    <a:srgbClr val="FF99CC"/>
    <a:srgbClr val="FF99FF"/>
    <a:srgbClr val="F7E1F3"/>
    <a:srgbClr val="F2D2ED"/>
    <a:srgbClr val="6F6F74"/>
    <a:srgbClr val="F1CBEA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E4FC6-6CDE-F503-A104-E17B00897070}" v="2" dt="2021-12-09T15:24:26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Alonso Miranda Henriquez" userId="S::mmiranda2017@udec.cl::50058ff7-fe3a-4eb5-83dc-fa17cfde9c44" providerId="AD" clId="Web-{396E4FC6-6CDE-F503-A104-E17B00897070}"/>
    <pc:docChg chg="addSld delSld">
      <pc:chgData name="Martin Alonso Miranda Henriquez" userId="S::mmiranda2017@udec.cl::50058ff7-fe3a-4eb5-83dc-fa17cfde9c44" providerId="AD" clId="Web-{396E4FC6-6CDE-F503-A104-E17B00897070}" dt="2021-12-09T15:24:26.169" v="1"/>
      <pc:docMkLst>
        <pc:docMk/>
      </pc:docMkLst>
      <pc:sldChg chg="add del">
        <pc:chgData name="Martin Alonso Miranda Henriquez" userId="S::mmiranda2017@udec.cl::50058ff7-fe3a-4eb5-83dc-fa17cfde9c44" providerId="AD" clId="Web-{396E4FC6-6CDE-F503-A104-E17B00897070}" dt="2021-12-09T15:24:26.169" v="1"/>
        <pc:sldMkLst>
          <pc:docMk/>
          <pc:sldMk cId="3823662301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E44EE-F7BF-467E-A881-E64CE8208583}" type="datetimeFigureOut">
              <a:rPr lang="es-CL" smtClean="0"/>
              <a:t>09-12-2021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7E142-AB9A-4610-BAA0-4FA4134AE2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978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A506A-4591-4938-A33B-4B0116868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28BF5D-9A56-4506-962B-A13406C32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DDB9B9-6638-4001-8759-769ADF94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23C9-D6C4-430B-9306-F2EF4BB73809}" type="datetime1">
              <a:rPr lang="es-CL" smtClean="0"/>
              <a:t>09-12-2021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1FF247-217F-45B1-84A7-A0D28563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72CC07-2D8F-4E97-8339-0D572DCE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864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6F15B-E48B-42A6-9F0B-40AD2C8B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B94984-4883-4D34-9332-2AEF45229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0F3CF1-01D2-4102-B33E-7BF1E73F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C0A1-856E-49AA-BA3B-064B8A947FDA}" type="datetime1">
              <a:rPr lang="es-CL" smtClean="0"/>
              <a:t>09-12-2021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DF0DF1-1806-4BCD-A1F8-0F2774C1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45D215-C215-427C-BDEA-EFB3FA67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70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A1D5AE-F4E6-4AB7-8F85-5052CF25B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4D1C8C-5BDE-4585-BCEE-F7FA4A49A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60CC81-508C-4F21-90C0-C3977919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2DEDD-1081-4657-8159-8CBA65467D11}" type="datetime1">
              <a:rPr lang="es-CL" smtClean="0"/>
              <a:t>09-12-2021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A15E65-36BE-40C3-AEB6-5F57334E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609274-4FF7-42CA-97B7-5F21A291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0311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8ADC5-1F9D-42FE-862A-3F96E730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470E42-E0E0-4837-B159-03F5DB0E0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94084E-98E1-4BB9-A41B-744694AE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D6BA1-8203-4C50-821D-2345305D9C90}" type="datetime1">
              <a:rPr lang="es-CL" smtClean="0"/>
              <a:t>09-12-2021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793814-5432-4C48-BCF6-00706D824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F1210-7C27-4CEE-82A4-68D31E58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122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41129-7745-4197-81BD-5A0E9E30D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D3F278-3D44-41C6-8A71-1D4915CC5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899257-02EE-47F4-9C91-68977107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FACC-71A8-4FB7-BC01-FF8AA4B87C1A}" type="datetime1">
              <a:rPr lang="es-CL" smtClean="0"/>
              <a:t>09-12-2021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06034D-1523-4BC0-8003-51349A33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907DE-4406-4222-8036-A4317734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803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CC5E9-7355-4D0F-9BFA-9FCA6070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EBF97A-922A-4326-9C35-5B36054A4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5EA4C5-915F-4B25-BC38-8CE8BCAF6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38BE27-5C78-4951-A263-873DE83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112B-7982-4007-B005-C5D0A94BCE9F}" type="datetime1">
              <a:rPr lang="es-CL" smtClean="0"/>
              <a:t>09-12-2021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FF8E77-8809-4973-BB70-7917C4B2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31790A-404D-412D-B8BA-161EF995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467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F0BB8-3E55-4960-A4CD-2124374F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B4739E-8347-4588-BC82-670B03AE8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01F2E3-5411-4F79-8A8B-D4681850F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54663A-B142-47EC-8871-7CBAF4A893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816E7F8-CB93-44B3-9912-9B026CC1D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92541A2-CAED-4AB0-B610-FD6BCDC5D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9733-7EE4-465A-A293-48792717B010}" type="datetime1">
              <a:rPr lang="es-CL" smtClean="0"/>
              <a:t>09-12-2021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3BD01A0-73D0-4DF4-B9C1-B987E417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9FC38B-CD1F-41B0-906A-4ABB4E5D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208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3CEAA-9E73-422E-A2BC-4CDAAE72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30D124-80C0-4C26-B5FA-45907E96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9148-DC14-4B05-B50B-944443A5E94E}" type="datetime1">
              <a:rPr lang="es-CL" smtClean="0"/>
              <a:t>09-12-2021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33C589-ED1F-47A3-90CB-BB9B165F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45C1E2-4AAF-4F78-B7E7-EEAAFEB0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83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CB8CB39-19BE-4FDC-BD33-8E743ECA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B913-F46D-4879-A695-38BA8EAE0D1C}" type="datetime1">
              <a:rPr lang="es-CL" smtClean="0"/>
              <a:t>09-12-2021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C4EF283-2818-48AA-B756-EAE9A4C7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BC53ED-392D-4706-B9E8-FF80F7B6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58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57CDF-016D-4D12-9BA1-F36DD03B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E0C36A-A9DC-4D62-88B1-6865290F4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C9760C-80BC-41D7-A894-09201F9E9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E3D743-F8E1-4A53-94B7-DF01B09E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3AC6-4343-4A3C-BE41-D5FAC4C313FF}" type="datetime1">
              <a:rPr lang="es-CL" smtClean="0"/>
              <a:t>09-12-2021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A55BAA-94C6-4C5A-920A-C822F588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A424E2-0B88-4662-9A9C-7428EB86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694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74B90-AC1B-49EE-BF5B-80186E73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05A034-E8CB-4090-8E37-B39041A0B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EE08C2-DD0F-43C2-9757-A9D24DB6F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828D2F-3EB0-4A49-81AA-78C3FAE92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DA17-40BB-4CF8-9503-4DE885A08127}" type="datetime1">
              <a:rPr lang="es-CL" smtClean="0"/>
              <a:t>09-12-2021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21A289-033A-4E51-AB6A-4453F239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841F22-5B54-40F0-949C-AAFD2AAE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720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830059-DAF7-4E53-8FB0-F9DC6BCF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767C33-3520-49EE-9168-BE6C7853F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A44CA8-9DCB-4328-9D02-5AB69F411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3EC3E-0DD2-4D84-947F-B899042B7A43}" type="datetime1">
              <a:rPr lang="es-CL" smtClean="0"/>
              <a:t>09-12-2021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4B6312-1894-4E69-B50B-EBBB26D9E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2644D-BE21-41EF-8C03-106AB248D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698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9.png"/><Relationship Id="rId5" Type="http://schemas.openxmlformats.org/officeDocument/2006/relationships/image" Target="../media/image210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0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Fondos de pantalla ID:530615">
            <a:extLst>
              <a:ext uri="{FF2B5EF4-FFF2-40B4-BE49-F238E27FC236}">
                <a16:creationId xmlns:a16="http://schemas.microsoft.com/office/drawing/2014/main" id="{9604B793-43EE-4B6E-94F5-3327FC942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7F4694-0B0D-4CEB-86BB-37A11787D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s-CL" sz="6600">
                <a:solidFill>
                  <a:srgbClr val="FFFFFF"/>
                </a:solidFill>
              </a:rPr>
              <a:t>Mecánica de Materiales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9AC1C2-3AF8-4890-A7CF-2DB36DAC3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s-CL">
                <a:solidFill>
                  <a:srgbClr val="FFFFFF"/>
                </a:solidFill>
              </a:rPr>
              <a:t>Capitulo 8: Esfuerzos Combinados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4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4024ADB-9345-43A2-9B5D-8D093A35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27" y="172813"/>
            <a:ext cx="9692640" cy="715197"/>
          </a:xfrm>
        </p:spPr>
        <p:txBody>
          <a:bodyPr/>
          <a:lstStyle/>
          <a:p>
            <a:r>
              <a:rPr lang="es-CL" dirty="0"/>
              <a:t>Flexión superpuesta a flexión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6083FE-B4D1-48B6-B445-D0E51522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10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6B838DA-9814-48B8-8089-BF8BF61CE25D}"/>
                  </a:ext>
                </a:extLst>
              </p:cNvPr>
              <p:cNvSpPr txBox="1"/>
              <p:nvPr/>
            </p:nvSpPr>
            <p:spPr>
              <a:xfrm>
                <a:off x="1431235" y="1464326"/>
                <a:ext cx="3848717" cy="71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𝐹𝑙𝑒𝑥𝑖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6B838DA-9814-48B8-8089-BF8BF61CE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35" y="1464326"/>
                <a:ext cx="3848717" cy="7151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990A409-0CDF-44DD-BD47-9F3EFFAB3E01}"/>
                  </a:ext>
                </a:extLst>
              </p:cNvPr>
              <p:cNvSpPr txBox="1"/>
              <p:nvPr/>
            </p:nvSpPr>
            <p:spPr>
              <a:xfrm>
                <a:off x="3411039" y="2637558"/>
                <a:ext cx="2892056" cy="69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990A409-0CDF-44DD-BD47-9F3EFFAB3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39" y="2637558"/>
                <a:ext cx="2892056" cy="697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F80B035-AB79-499B-936E-570C1978CE96}"/>
                  </a:ext>
                </a:extLst>
              </p:cNvPr>
              <p:cNvSpPr txBox="1"/>
              <p:nvPr/>
            </p:nvSpPr>
            <p:spPr>
              <a:xfrm>
                <a:off x="1001426" y="4155698"/>
                <a:ext cx="3683883" cy="1679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𝐹𝑙𝑒𝑥𝑖</m:t>
                                    </m:r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ó</m:t>
                                    </m:r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F80B035-AB79-499B-936E-570C1978C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26" y="4155698"/>
                <a:ext cx="3683883" cy="1679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907655EB-B96D-4B96-ABBC-F5B0E25F43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56" t="43990" r="60140" b="32782"/>
          <a:stretch/>
        </p:blipFill>
        <p:spPr>
          <a:xfrm>
            <a:off x="6303095" y="1151566"/>
            <a:ext cx="2340938" cy="1544442"/>
          </a:xfrm>
          <a:prstGeom prst="rect">
            <a:avLst/>
          </a:prstGeom>
        </p:spPr>
      </p:pic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6DD3184E-3489-40FB-BA3E-08983C00D76A}"/>
              </a:ext>
            </a:extLst>
          </p:cNvPr>
          <p:cNvSpPr/>
          <p:nvPr/>
        </p:nvSpPr>
        <p:spPr>
          <a:xfrm rot="4995425">
            <a:off x="8074488" y="1500187"/>
            <a:ext cx="185057" cy="643473"/>
          </a:xfrm>
          <a:prstGeom prst="downArrow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AE3E104-B983-4362-9AAE-9C0FF22BE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606" r="51697" b="21270"/>
          <a:stretch/>
        </p:blipFill>
        <p:spPr>
          <a:xfrm>
            <a:off x="6611319" y="4338812"/>
            <a:ext cx="4488664" cy="1888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0B05F38-3ED3-407E-9A8C-A1084D445155}"/>
                  </a:ext>
                </a:extLst>
              </p:cNvPr>
              <p:cNvSpPr txBox="1"/>
              <p:nvPr/>
            </p:nvSpPr>
            <p:spPr>
              <a:xfrm>
                <a:off x="1147367" y="2590548"/>
                <a:ext cx="2560364" cy="694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0B05F38-3ED3-407E-9A8C-A1084D445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7" y="2590548"/>
                <a:ext cx="2560364" cy="6943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6083FE-B4D1-48B6-B445-D0E51522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11</a:t>
            </a:fld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197D5B1-8DB8-4E65-9B00-836D23FD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" t="2635" r="65989" b="53489"/>
          <a:stretch/>
        </p:blipFill>
        <p:spPr>
          <a:xfrm>
            <a:off x="6411686" y="22017"/>
            <a:ext cx="2177120" cy="1855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arcador de contenido 2">
                <a:extLst>
                  <a:ext uri="{FF2B5EF4-FFF2-40B4-BE49-F238E27FC236}">
                    <a16:creationId xmlns:a16="http://schemas.microsoft.com/office/drawing/2014/main" id="{BF0B3513-F0BD-49B8-9F58-AF5860C03E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970" y="597672"/>
                <a:ext cx="6166316" cy="2038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s-CL" u="sng" dirty="0"/>
                  <a:t>Sección recta</a:t>
                </a:r>
              </a:p>
              <a:p>
                <a:pPr marL="0" indent="0">
                  <a:buFont typeface="Arial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C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CL" dirty="0"/>
                  <a:t> ocurre en</a:t>
                </a:r>
                <a14:m>
                  <m:oMath xmlns:m="http://schemas.openxmlformats.org/officeDocument/2006/math">
                    <m:r>
                      <a:rPr lang="es-CL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L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s-CL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CL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L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CL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s-CL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CL" i="1" dirty="0"/>
                  <a:t> en </a:t>
                </a:r>
                <a:r>
                  <a:rPr lang="es-CL" b="1" i="1" u="sng" dirty="0"/>
                  <a:t>tracción</a:t>
                </a:r>
              </a:p>
            </p:txBody>
          </p:sp>
        </mc:Choice>
        <mc:Fallback xmlns="">
          <p:sp>
            <p:nvSpPr>
              <p:cNvPr id="16" name="Marcador de contenido 2">
                <a:extLst>
                  <a:ext uri="{FF2B5EF4-FFF2-40B4-BE49-F238E27FC236}">
                    <a16:creationId xmlns:a16="http://schemas.microsoft.com/office/drawing/2014/main" id="{BF0B3513-F0BD-49B8-9F58-AF5860C03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0" y="597672"/>
                <a:ext cx="6166316" cy="2038112"/>
              </a:xfrm>
              <a:prstGeom prst="rect">
                <a:avLst/>
              </a:prstGeom>
              <a:blipFill>
                <a:blip r:embed="rId3"/>
                <a:stretch>
                  <a:fillRect l="-791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BF7AA31-564F-4486-B95D-5407A30568E6}"/>
                  </a:ext>
                </a:extLst>
              </p:cNvPr>
              <p:cNvSpPr txBox="1"/>
              <p:nvPr/>
            </p:nvSpPr>
            <p:spPr>
              <a:xfrm>
                <a:off x="305241" y="2365731"/>
                <a:ext cx="6046573" cy="448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s-CL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CL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CL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se producen en la </a:t>
                </a:r>
                <a:r>
                  <a:rPr lang="es-CL" dirty="0">
                    <a:solidFill>
                      <a:srgbClr val="FF0000"/>
                    </a:solidFill>
                  </a:rPr>
                  <a:t>misma sección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BF7AA31-564F-4486-B95D-5407A305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41" y="2365731"/>
                <a:ext cx="6046573" cy="448584"/>
              </a:xfrm>
              <a:prstGeom prst="rect">
                <a:avLst/>
              </a:prstGeom>
              <a:blipFill>
                <a:blip r:embed="rId4"/>
                <a:stretch>
                  <a:fillRect l="-605" t="-139189" b="-19729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12A0DA9-8F6E-48E5-B524-4CB7BB19CEDC}"/>
                  </a:ext>
                </a:extLst>
              </p:cNvPr>
              <p:cNvSpPr txBox="1"/>
              <p:nvPr/>
            </p:nvSpPr>
            <p:spPr>
              <a:xfrm>
                <a:off x="6630286" y="2233867"/>
                <a:ext cx="3613171" cy="71231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12A0DA9-8F6E-48E5-B524-4CB7BB19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286" y="2233867"/>
                <a:ext cx="3613171" cy="712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07254218-DAC1-45F1-8EB4-29FAE97EE83E}"/>
              </a:ext>
            </a:extLst>
          </p:cNvPr>
          <p:cNvSpPr txBox="1"/>
          <p:nvPr/>
        </p:nvSpPr>
        <p:spPr>
          <a:xfrm>
            <a:off x="122298" y="4117355"/>
            <a:ext cx="4265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M es parabólico en el tramo de estudio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891E67BD-3A68-4EC9-8F39-88B0FE946D90}"/>
                  </a:ext>
                </a:extLst>
              </p:cNvPr>
              <p:cNvSpPr txBox="1"/>
              <p:nvPr/>
            </p:nvSpPr>
            <p:spPr>
              <a:xfrm>
                <a:off x="-716960" y="4929057"/>
                <a:ext cx="5418251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891E67BD-3A68-4EC9-8F39-88B0FE94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6960" y="4929057"/>
                <a:ext cx="5418251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3A6B443-C89B-4F97-AD60-95945815C3B4}"/>
                  </a:ext>
                </a:extLst>
              </p:cNvPr>
              <p:cNvSpPr txBox="1"/>
              <p:nvPr/>
            </p:nvSpPr>
            <p:spPr>
              <a:xfrm>
                <a:off x="3629092" y="6036257"/>
                <a:ext cx="3778485" cy="6331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3A6B443-C89B-4F97-AD60-95945815C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092" y="6036257"/>
                <a:ext cx="3778485" cy="6331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4A62738-CB8F-43E0-A7AA-C530290B6684}"/>
                  </a:ext>
                </a:extLst>
              </p:cNvPr>
              <p:cNvSpPr txBox="1"/>
              <p:nvPr/>
            </p:nvSpPr>
            <p:spPr>
              <a:xfrm>
                <a:off x="6850315" y="4090687"/>
                <a:ext cx="4265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dirty="0"/>
                  <a:t>Si ninguno de los  M es  parabólico </a:t>
                </a:r>
                <a:r>
                  <a:rPr lang="es-CL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CL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CL" dirty="0"/>
                  <a:t> se encuentra por tanteo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4A62738-CB8F-43E0-A7AA-C530290B6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315" y="4090687"/>
                <a:ext cx="4265428" cy="646331"/>
              </a:xfrm>
              <a:prstGeom prst="rect">
                <a:avLst/>
              </a:prstGeom>
              <a:blipFill>
                <a:blip r:embed="rId8"/>
                <a:stretch>
                  <a:fillRect l="-1001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097360E3-DA05-4F88-936D-08930FA0A4FB}"/>
                  </a:ext>
                </a:extLst>
              </p:cNvPr>
              <p:cNvSpPr txBox="1"/>
              <p:nvPr/>
            </p:nvSpPr>
            <p:spPr>
              <a:xfrm>
                <a:off x="702570" y="3236689"/>
                <a:ext cx="9998087" cy="448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CL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CL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NO se producen en la misma sección: Debemos encontrar la sección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CL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CL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097360E3-DA05-4F88-936D-08930FA0A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70" y="3236689"/>
                <a:ext cx="9998087" cy="448584"/>
              </a:xfrm>
              <a:prstGeom prst="rect">
                <a:avLst/>
              </a:prstGeom>
              <a:blipFill>
                <a:blip r:embed="rId9"/>
                <a:stretch>
                  <a:fillRect l="-366" t="-139189" b="-197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agen 34">
            <a:extLst>
              <a:ext uri="{FF2B5EF4-FFF2-40B4-BE49-F238E27FC236}">
                <a16:creationId xmlns:a16="http://schemas.microsoft.com/office/drawing/2014/main" id="{0975790E-21F0-401C-AA2C-AE88FA68BD7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2606" r="51697" b="21270"/>
          <a:stretch/>
        </p:blipFill>
        <p:spPr>
          <a:xfrm>
            <a:off x="7646486" y="4956090"/>
            <a:ext cx="4468821" cy="1879893"/>
          </a:xfrm>
          <a:prstGeom prst="rect">
            <a:avLst/>
          </a:prstGeom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7880C4C-7F4C-4854-91AB-FB8B3B79D36C}"/>
              </a:ext>
            </a:extLst>
          </p:cNvPr>
          <p:cNvCxnSpPr>
            <a:cxnSpLocks/>
          </p:cNvCxnSpPr>
          <p:nvPr/>
        </p:nvCxnSpPr>
        <p:spPr>
          <a:xfrm>
            <a:off x="305241" y="3125972"/>
            <a:ext cx="102209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A6B155D-7C04-4389-97B6-8A11913E1889}"/>
              </a:ext>
            </a:extLst>
          </p:cNvPr>
          <p:cNvCxnSpPr/>
          <p:nvPr/>
        </p:nvCxnSpPr>
        <p:spPr>
          <a:xfrm>
            <a:off x="5784112" y="3923414"/>
            <a:ext cx="0" cy="17396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7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6" grpId="0"/>
      <p:bldP spid="27" grpId="0"/>
      <p:bldP spid="28" grpId="0" animBg="1"/>
      <p:bldP spid="30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050D82EE-0E71-47D9-97C3-C1DE6B7E1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585" y="293857"/>
                <a:ext cx="5597320" cy="13347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L" u="sng" dirty="0"/>
                  <a:t>Sección circular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CL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s-CL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s-CL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CL" sz="2200" dirty="0"/>
                  <a:t> ocurre siempre en algún punto de la periferia de la sección definida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CL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sz="2200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s-CL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L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s-CL" sz="2200" b="1" i="1" u="sng" dirty="0"/>
              </a:p>
              <a:p>
                <a:endParaRPr lang="es-CL" dirty="0"/>
              </a:p>
              <a:p>
                <a:endParaRPr lang="es-CL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050D82EE-0E71-47D9-97C3-C1DE6B7E1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585" y="293857"/>
                <a:ext cx="5597320" cy="1334748"/>
              </a:xfrm>
              <a:blipFill>
                <a:blip r:embed="rId2"/>
                <a:stretch>
                  <a:fillRect l="-2179" t="-7306" b="-2922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6083FE-B4D1-48B6-B445-D0E51522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12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8989CB7-8881-42BC-A724-F1A217A13CA3}"/>
                  </a:ext>
                </a:extLst>
              </p:cNvPr>
              <p:cNvSpPr txBox="1"/>
              <p:nvPr/>
            </p:nvSpPr>
            <p:spPr>
              <a:xfrm>
                <a:off x="6699399" y="2272630"/>
                <a:ext cx="4287578" cy="72141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8989CB7-8881-42BC-A724-F1A217A1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399" y="2272630"/>
                <a:ext cx="4287578" cy="721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>
            <a:extLst>
              <a:ext uri="{FF2B5EF4-FFF2-40B4-BE49-F238E27FC236}">
                <a16:creationId xmlns:a16="http://schemas.microsoft.com/office/drawing/2014/main" id="{1AAD6E58-670B-4CA7-A6BE-36ACC3F70357}"/>
              </a:ext>
            </a:extLst>
          </p:cNvPr>
          <p:cNvSpPr/>
          <p:nvPr/>
        </p:nvSpPr>
        <p:spPr>
          <a:xfrm>
            <a:off x="6257314" y="170117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63BA601-0F93-44E4-8FB6-861F050DEAB9}"/>
              </a:ext>
            </a:extLst>
          </p:cNvPr>
          <p:cNvCxnSpPr>
            <a:cxnSpLocks/>
          </p:cNvCxnSpPr>
          <p:nvPr/>
        </p:nvCxnSpPr>
        <p:spPr>
          <a:xfrm flipV="1">
            <a:off x="6981215" y="890117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459E1B0-8EAD-405F-9E6E-0B8CAB5940FD}"/>
              </a:ext>
            </a:extLst>
          </p:cNvPr>
          <p:cNvCxnSpPr/>
          <p:nvPr/>
        </p:nvCxnSpPr>
        <p:spPr>
          <a:xfrm flipV="1">
            <a:off x="6990375" y="-6840"/>
            <a:ext cx="0" cy="92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FB4831-46ED-4A59-8A45-17E7F317B832}"/>
              </a:ext>
            </a:extLst>
          </p:cNvPr>
          <p:cNvCxnSpPr>
            <a:cxnSpLocks/>
            <a:stCxn id="2" idx="7"/>
          </p:cNvCxnSpPr>
          <p:nvPr/>
        </p:nvCxnSpPr>
        <p:spPr>
          <a:xfrm flipH="1" flipV="1">
            <a:off x="6981215" y="360311"/>
            <a:ext cx="468000" cy="0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B37F5E2-A808-4F46-92F1-3ECC779E1287}"/>
              </a:ext>
            </a:extLst>
          </p:cNvPr>
          <p:cNvCxnSpPr>
            <a:cxnSpLocks/>
          </p:cNvCxnSpPr>
          <p:nvPr/>
        </p:nvCxnSpPr>
        <p:spPr>
          <a:xfrm>
            <a:off x="7476906" y="381000"/>
            <a:ext cx="0" cy="509117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E9C473C-4AFF-47E1-B9AF-0E058308521D}"/>
                  </a:ext>
                </a:extLst>
              </p:cNvPr>
              <p:cNvSpPr txBox="1"/>
              <p:nvPr/>
            </p:nvSpPr>
            <p:spPr>
              <a:xfrm>
                <a:off x="6531120" y="235568"/>
                <a:ext cx="7171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E9C473C-4AFF-47E1-B9AF-0E058308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20" y="235568"/>
                <a:ext cx="71718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76DFAEA-4F1C-4A3E-9F20-2985A5765B02}"/>
                  </a:ext>
                </a:extLst>
              </p:cNvPr>
              <p:cNvSpPr txBox="1"/>
              <p:nvPr/>
            </p:nvSpPr>
            <p:spPr>
              <a:xfrm>
                <a:off x="7090621" y="848059"/>
                <a:ext cx="7171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76DFAEA-4F1C-4A3E-9F20-2985A576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21" y="848059"/>
                <a:ext cx="7171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826F6D0-2A78-48F9-8039-E3F4F4306D47}"/>
                  </a:ext>
                </a:extLst>
              </p:cNvPr>
              <p:cNvSpPr txBox="1"/>
              <p:nvPr/>
            </p:nvSpPr>
            <p:spPr>
              <a:xfrm>
                <a:off x="1440233" y="2170508"/>
                <a:ext cx="4855319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den>
                          </m:f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CL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CL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826F6D0-2A78-48F9-8039-E3F4F4306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33" y="2170508"/>
                <a:ext cx="4855319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arcador de contenido 2">
                <a:extLst>
                  <a:ext uri="{FF2B5EF4-FFF2-40B4-BE49-F238E27FC236}">
                    <a16:creationId xmlns:a16="http://schemas.microsoft.com/office/drawing/2014/main" id="{9DA613C4-048C-4B67-AEFE-FE255DE23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6908" y="1821000"/>
                <a:ext cx="3512729" cy="4670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s-CL" dirty="0">
                    <a:latin typeface="Cambria Math" panose="02040503050406030204" pitchFamily="18" charset="0"/>
                  </a:rPr>
                  <a:t>Se obtiene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L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y por tanto</a:t>
                </a:r>
              </a:p>
              <a:p>
                <a:endParaRPr lang="es-CL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26" name="Marcador de contenido 2">
                <a:extLst>
                  <a:ext uri="{FF2B5EF4-FFF2-40B4-BE49-F238E27FC236}">
                    <a16:creationId xmlns:a16="http://schemas.microsoft.com/office/drawing/2014/main" id="{9DA613C4-048C-4B67-AEFE-FE255DE23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08" y="1821000"/>
                <a:ext cx="3512729" cy="467059"/>
              </a:xfrm>
              <a:prstGeom prst="rect">
                <a:avLst/>
              </a:prstGeom>
              <a:blipFill>
                <a:blip r:embed="rId7"/>
                <a:stretch>
                  <a:fillRect l="-1389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FF1AD65-F515-42FE-BE72-F93D8E426DD9}"/>
                  </a:ext>
                </a:extLst>
              </p:cNvPr>
              <p:cNvSpPr txBox="1"/>
              <p:nvPr/>
            </p:nvSpPr>
            <p:spPr>
              <a:xfrm>
                <a:off x="6956125" y="848059"/>
                <a:ext cx="2210179" cy="353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CL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FF1AD65-F515-42FE-BE72-F93D8E426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125" y="848059"/>
                <a:ext cx="2210179" cy="353238"/>
              </a:xfrm>
              <a:prstGeom prst="rect">
                <a:avLst/>
              </a:prstGeom>
              <a:blipFill>
                <a:blip r:embed="rId8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E066776-AE0C-4622-8FD6-7AB11BE6D4A9}"/>
                  </a:ext>
                </a:extLst>
              </p:cNvPr>
              <p:cNvSpPr txBox="1"/>
              <p:nvPr/>
            </p:nvSpPr>
            <p:spPr>
              <a:xfrm>
                <a:off x="250585" y="1712733"/>
                <a:ext cx="6103088" cy="725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CL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CL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se producen en la </a:t>
                </a:r>
                <a:r>
                  <a:rPr lang="es-CL" dirty="0">
                    <a:solidFill>
                      <a:srgbClr val="FF0000"/>
                    </a:solidFill>
                  </a:rPr>
                  <a:t>misma sección</a:t>
                </a:r>
                <a:r>
                  <a:rPr lang="es-CL" dirty="0"/>
                  <a:t>, entonces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E066776-AE0C-4622-8FD6-7AB11BE6D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5" y="1712733"/>
                <a:ext cx="6103088" cy="725583"/>
              </a:xfrm>
              <a:prstGeom prst="rect">
                <a:avLst/>
              </a:prstGeom>
              <a:blipFill>
                <a:blip r:embed="rId9"/>
                <a:stretch>
                  <a:fillRect l="-599" t="-86555" b="-8487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B642108-57D5-49B5-8956-0D8C187C8143}"/>
                  </a:ext>
                </a:extLst>
              </p:cNvPr>
              <p:cNvSpPr txBox="1"/>
              <p:nvPr/>
            </p:nvSpPr>
            <p:spPr>
              <a:xfrm>
                <a:off x="3439369" y="3356123"/>
                <a:ext cx="5845415" cy="448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s-C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CL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s-CL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CL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se producen en distintas secciones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B642108-57D5-49B5-8956-0D8C187C8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369" y="3356123"/>
                <a:ext cx="5845415" cy="448584"/>
              </a:xfrm>
              <a:prstGeom prst="rect">
                <a:avLst/>
              </a:prstGeom>
              <a:blipFill>
                <a:blip r:embed="rId10"/>
                <a:stretch>
                  <a:fillRect l="-834" t="-141096" r="-938" b="-20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97B737CF-0C64-4A1F-8C76-F65A6BDD02ED}"/>
              </a:ext>
            </a:extLst>
          </p:cNvPr>
          <p:cNvSpPr txBox="1"/>
          <p:nvPr/>
        </p:nvSpPr>
        <p:spPr>
          <a:xfrm>
            <a:off x="258989" y="3893076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Si al menos uno de los M es parabólico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B473271-D291-421B-95E1-8BD6384D8CBA}"/>
                  </a:ext>
                </a:extLst>
              </p:cNvPr>
              <p:cNvSpPr txBox="1"/>
              <p:nvPr/>
            </p:nvSpPr>
            <p:spPr>
              <a:xfrm>
                <a:off x="743615" y="4455110"/>
                <a:ext cx="4855319" cy="138031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ad>
                                <m:radPr>
                                  <m:degHide m:val="on"/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ad>
                                <m:radPr>
                                  <m:degHide m:val="on"/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d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B473271-D291-421B-95E1-8BD6384D8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15" y="4455110"/>
                <a:ext cx="4855319" cy="13803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EF91F1F9-0E2C-41B5-8D7A-66D4DD05A179}"/>
              </a:ext>
            </a:extLst>
          </p:cNvPr>
          <p:cNvSpPr txBox="1"/>
          <p:nvPr/>
        </p:nvSpPr>
        <p:spPr>
          <a:xfrm>
            <a:off x="7294111" y="3928199"/>
            <a:ext cx="4455929" cy="369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Si ambos M son lineales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37CAEE76-C20B-43E8-ADB7-EA907098215B}"/>
                  </a:ext>
                </a:extLst>
              </p:cNvPr>
              <p:cNvSpPr txBox="1"/>
              <p:nvPr/>
            </p:nvSpPr>
            <p:spPr>
              <a:xfrm>
                <a:off x="6353673" y="4298286"/>
                <a:ext cx="4939165" cy="1222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s-CL" dirty="0"/>
                  <a:t>Se elige un </a:t>
                </a:r>
                <a:r>
                  <a:rPr lang="es-CL" i="1" dirty="0"/>
                  <a:t>x</a:t>
                </a:r>
                <a:r>
                  <a:rPr lang="es-CL" dirty="0"/>
                  <a:t>  y se obtiene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L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CL" dirty="0"/>
                  <a:t> con la ecuación (a), notando que en cada caso obtendremos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L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CL" dirty="0"/>
                  <a:t>. El procedimiento se repite hasta encontrar el mayor valor de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s-CL" dirty="0"/>
                  <a:t>.</a:t>
                </a:r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37CAEE76-C20B-43E8-ADB7-EA9070982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673" y="4298286"/>
                <a:ext cx="4939165" cy="1222258"/>
              </a:xfrm>
              <a:prstGeom prst="rect">
                <a:avLst/>
              </a:prstGeom>
              <a:blipFill>
                <a:blip r:embed="rId12"/>
                <a:stretch>
                  <a:fillRect l="-988" t="-2488" r="-370" b="-6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6E758FC3-E317-47D1-851C-F6DEC4853179}"/>
              </a:ext>
            </a:extLst>
          </p:cNvPr>
          <p:cNvSpPr txBox="1"/>
          <p:nvPr/>
        </p:nvSpPr>
        <p:spPr>
          <a:xfrm>
            <a:off x="5021671" y="472127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2167B3FE-7097-4D2D-A5AD-BAAF4620737F}"/>
                  </a:ext>
                </a:extLst>
              </p:cNvPr>
              <p:cNvSpPr txBox="1"/>
              <p:nvPr/>
            </p:nvSpPr>
            <p:spPr>
              <a:xfrm>
                <a:off x="3704116" y="5933583"/>
                <a:ext cx="4287578" cy="72141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ad>
                            <m:radPr>
                              <m:degHide m:val="on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2167B3FE-7097-4D2D-A5AD-BAAF4620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16" y="5933583"/>
                <a:ext cx="4287578" cy="7214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94DD629-8574-4DA0-AB05-30ED5F65FB46}"/>
              </a:ext>
            </a:extLst>
          </p:cNvPr>
          <p:cNvCxnSpPr/>
          <p:nvPr/>
        </p:nvCxnSpPr>
        <p:spPr>
          <a:xfrm>
            <a:off x="606056" y="3250257"/>
            <a:ext cx="98670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615557D-471C-4C18-8237-F4E8AB20D81D}"/>
              </a:ext>
            </a:extLst>
          </p:cNvPr>
          <p:cNvCxnSpPr/>
          <p:nvPr/>
        </p:nvCxnSpPr>
        <p:spPr>
          <a:xfrm>
            <a:off x="6262684" y="3836627"/>
            <a:ext cx="0" cy="19128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27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  <p:bldP spid="26" grpId="0"/>
      <p:bldP spid="17" grpId="0"/>
      <p:bldP spid="20" grpId="0"/>
      <p:bldP spid="21" grpId="0"/>
      <p:bldP spid="22" grpId="0" animBg="1"/>
      <p:bldP spid="27" grpId="0"/>
      <p:bldP spid="28" grpId="0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3188C32-31BA-4221-B5B2-663EA519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408" y="122067"/>
            <a:ext cx="6415734" cy="739955"/>
          </a:xfrm>
        </p:spPr>
        <p:txBody>
          <a:bodyPr/>
          <a:lstStyle/>
          <a:p>
            <a:r>
              <a:rPr lang="es-CL" dirty="0"/>
              <a:t>Esfuerzo de corte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2">
                <a:extLst>
                  <a:ext uri="{FF2B5EF4-FFF2-40B4-BE49-F238E27FC236}">
                    <a16:creationId xmlns:a16="http://schemas.microsoft.com/office/drawing/2014/main" id="{DA7A4D85-BB46-4C30-9FCE-2F33062E87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569" y="2367612"/>
                <a:ext cx="5431937" cy="2989059"/>
              </a:xfrm>
            </p:spPr>
            <p:txBody>
              <a:bodyPr>
                <a:normAutofit/>
              </a:bodyPr>
              <a:lstStyle/>
              <a:p>
                <a:r>
                  <a:rPr lang="es-CL" sz="2000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C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C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s-C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CL" sz="2000" i="1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s-CL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CL" sz="20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C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C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CL" sz="2000" i="1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s-CL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CL" sz="2000" dirty="0"/>
                  <a:t> están en la misma sección: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𝑏h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CL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CL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L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L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  <m:t>á</m:t>
                                      </m:r>
                                      <m: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CL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CL" sz="20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L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L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  <m:t>á</m:t>
                                      </m:r>
                                      <m: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  <a:p>
                <a:r>
                  <a:rPr lang="es-CL" sz="2000" dirty="0"/>
                  <a:t>En el caso contrario se debe encontrar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𝑏h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10" name="Marcador de contenido 2">
                <a:extLst>
                  <a:ext uri="{FF2B5EF4-FFF2-40B4-BE49-F238E27FC236}">
                    <a16:creationId xmlns:a16="http://schemas.microsoft.com/office/drawing/2014/main" id="{DA7A4D85-BB46-4C30-9FCE-2F33062E8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2367612"/>
                <a:ext cx="5431937" cy="2989059"/>
              </a:xfrm>
              <a:blipFill>
                <a:blip r:embed="rId2"/>
                <a:stretch>
                  <a:fillRect l="-1010" t="-240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6083FE-B4D1-48B6-B445-D0E51522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13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1FDA78E-7E0F-4EAD-8F0A-0724752FF778}"/>
                  </a:ext>
                </a:extLst>
              </p:cNvPr>
              <p:cNvSpPr txBox="1"/>
              <p:nvPr/>
            </p:nvSpPr>
            <p:spPr>
              <a:xfrm>
                <a:off x="5431937" y="2407261"/>
                <a:ext cx="614362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ad>
                        <m:radPr>
                          <m:degHide m:val="o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C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L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á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CL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L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á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1FDA78E-7E0F-4EAD-8F0A-0724752F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37" y="2407261"/>
                <a:ext cx="6143624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34CEBE0E-0C67-4233-97A9-5D57A7058437}"/>
              </a:ext>
            </a:extLst>
          </p:cNvPr>
          <p:cNvSpPr txBox="1"/>
          <p:nvPr/>
        </p:nvSpPr>
        <p:spPr>
          <a:xfrm>
            <a:off x="7650412" y="905191"/>
            <a:ext cx="274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u="sng" dirty="0"/>
              <a:t>Sección circular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F1EC618-C6F6-498C-9099-4505FE55488C}"/>
                  </a:ext>
                </a:extLst>
              </p:cNvPr>
              <p:cNvSpPr txBox="1"/>
              <p:nvPr/>
            </p:nvSpPr>
            <p:spPr>
              <a:xfrm>
                <a:off x="5791505" y="1553080"/>
                <a:ext cx="5424487" cy="725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CL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CL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se producen en la misma sección, entonces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F1EC618-C6F6-498C-9099-4505FE554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505" y="1553080"/>
                <a:ext cx="5424487" cy="725583"/>
              </a:xfrm>
              <a:prstGeom prst="rect">
                <a:avLst/>
              </a:prstGeom>
              <a:blipFill>
                <a:blip r:embed="rId4"/>
                <a:stretch>
                  <a:fillRect l="-674" t="-86555" b="-84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4D5E1AD-8467-4116-928D-8140638BD9B3}"/>
                  </a:ext>
                </a:extLst>
              </p:cNvPr>
              <p:cNvSpPr txBox="1"/>
              <p:nvPr/>
            </p:nvSpPr>
            <p:spPr>
              <a:xfrm>
                <a:off x="6086960" y="3401892"/>
                <a:ext cx="5193146" cy="1279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CL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CL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se producen en distintas secciones, entonces se calcula probando distintos valores de x, y se elige el que entregue mayores valores de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4D5E1AD-8467-4116-928D-8140638BD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960" y="3401892"/>
                <a:ext cx="5193146" cy="1279581"/>
              </a:xfrm>
              <a:prstGeom prst="rect">
                <a:avLst/>
              </a:prstGeom>
              <a:blipFill>
                <a:blip r:embed="rId5"/>
                <a:stretch>
                  <a:fillRect l="-823" t="-4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C98D0B0-9AA5-428F-BE6F-15610EEE602B}"/>
                  </a:ext>
                </a:extLst>
              </p:cNvPr>
              <p:cNvSpPr txBox="1"/>
              <p:nvPr/>
            </p:nvSpPr>
            <p:spPr>
              <a:xfrm>
                <a:off x="6271714" y="4758001"/>
                <a:ext cx="4944279" cy="664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ad>
                        <m:radPr>
                          <m:degHide m:val="o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C98D0B0-9AA5-428F-BE6F-15610EEE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714" y="4758001"/>
                <a:ext cx="4944279" cy="664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FC850E84-1C49-4A72-AB01-88D6962B0E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32" r="51563" b="23479"/>
          <a:stretch/>
        </p:blipFill>
        <p:spPr>
          <a:xfrm>
            <a:off x="2953783" y="5242797"/>
            <a:ext cx="3595539" cy="13440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131F431-6EB4-41FD-BAAF-EBD799FAEE15}"/>
              </a:ext>
            </a:extLst>
          </p:cNvPr>
          <p:cNvSpPr txBox="1"/>
          <p:nvPr/>
        </p:nvSpPr>
        <p:spPr>
          <a:xfrm>
            <a:off x="706955" y="1120796"/>
            <a:ext cx="274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u="sng" dirty="0"/>
              <a:t>Sección recta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60245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6643C-C5F3-4E9A-AD03-62A943E9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" y="492032"/>
            <a:ext cx="11386457" cy="746230"/>
          </a:xfrm>
        </p:spPr>
        <p:txBody>
          <a:bodyPr>
            <a:normAutofit fontScale="90000"/>
          </a:bodyPr>
          <a:lstStyle/>
          <a:p>
            <a:r>
              <a:rPr lang="es-CL" dirty="0"/>
              <a:t>Torsión superpuesta a flexión superpuesta a flexión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D6DA45A-8D90-4373-A6AF-175FACF69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344" y="2732473"/>
                <a:ext cx="4746355" cy="23810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L" sz="2000" dirty="0"/>
                  <a:t>Flexion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𝐹𝑙𝑒𝑥𝑖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sz="20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s-CL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s-CL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s-CL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s-CL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s-CL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D6DA45A-8D90-4373-A6AF-175FACF69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344" y="2732473"/>
                <a:ext cx="4746355" cy="2381069"/>
              </a:xfrm>
              <a:blipFill>
                <a:blip r:embed="rId2"/>
                <a:stretch>
                  <a:fillRect l="-1284" t="-255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900890-8E7C-4351-9801-658946C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14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6BCFC1D7-268E-448B-A316-CEBC7925EB97}"/>
                  </a:ext>
                </a:extLst>
              </p:cNvPr>
              <p:cNvSpPr txBox="1"/>
              <p:nvPr/>
            </p:nvSpPr>
            <p:spPr>
              <a:xfrm>
                <a:off x="854344" y="1169821"/>
                <a:ext cx="4091178" cy="1419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s-CL" dirty="0"/>
                  <a:t>Torsión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𝑡𝑜𝑟𝑠𝑖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ó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CL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𝑡𝑜𝑟𝑠𝑖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ó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6BCFC1D7-268E-448B-A316-CEBC7925E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4" y="1169821"/>
                <a:ext cx="4091178" cy="1419043"/>
              </a:xfrm>
              <a:prstGeom prst="rect">
                <a:avLst/>
              </a:prstGeom>
              <a:blipFill>
                <a:blip r:embed="rId3"/>
                <a:stretch>
                  <a:fillRect l="-1192"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B4E8DEB-FB7D-425B-90B0-DBCEFBCB6B4B}"/>
                  </a:ext>
                </a:extLst>
              </p:cNvPr>
              <p:cNvSpPr txBox="1"/>
              <p:nvPr/>
            </p:nvSpPr>
            <p:spPr>
              <a:xfrm>
                <a:off x="5889116" y="1393181"/>
                <a:ext cx="4605337" cy="746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𝑇𝑂𝑇𝐴𝐿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ó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B4E8DEB-FB7D-425B-90B0-DBCEFBCB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16" y="1393181"/>
                <a:ext cx="4605337" cy="746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63FA7B3-401A-40B8-BBE2-CDBDF158004A}"/>
                  </a:ext>
                </a:extLst>
              </p:cNvPr>
              <p:cNvSpPr txBox="1"/>
              <p:nvPr/>
            </p:nvSpPr>
            <p:spPr>
              <a:xfrm>
                <a:off x="6191534" y="2294330"/>
                <a:ext cx="4000500" cy="746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𝑇𝑂𝑇𝐴𝐿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CL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ó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63FA7B3-401A-40B8-BBE2-CDBDF15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534" y="2294330"/>
                <a:ext cx="4000500" cy="746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DF1266C-DFAA-4A73-B4A2-8B3C0A5EA62F}"/>
                  </a:ext>
                </a:extLst>
              </p:cNvPr>
              <p:cNvSpPr txBox="1"/>
              <p:nvPr/>
            </p:nvSpPr>
            <p:spPr>
              <a:xfrm>
                <a:off x="5984366" y="3394605"/>
                <a:ext cx="4605337" cy="152310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s-CL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s-CL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DF1266C-DFAA-4A73-B4A2-8B3C0A5EA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66" y="3394605"/>
                <a:ext cx="4605337" cy="15231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0E5054B-AA40-417A-8C03-604FD9FDA849}"/>
                  </a:ext>
                </a:extLst>
              </p:cNvPr>
              <p:cNvSpPr txBox="1"/>
              <p:nvPr/>
            </p:nvSpPr>
            <p:spPr>
              <a:xfrm>
                <a:off x="2112664" y="5113542"/>
                <a:ext cx="6976069" cy="9106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𝑓𝑙𝑒𝑥𝑖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ó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s-C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s-CL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𝑓𝑙𝑒𝑥𝑖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ó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0E5054B-AA40-417A-8C03-604FD9FDA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664" y="5113542"/>
                <a:ext cx="6976069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94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  <p:bldP spid="7" grpId="0"/>
      <p:bldP spid="9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2AE683B-5A65-4471-B2E2-5192AAC8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32" y="998619"/>
            <a:ext cx="3745270" cy="405097"/>
          </a:xfrm>
        </p:spPr>
        <p:txBody>
          <a:bodyPr>
            <a:normAutofit/>
          </a:bodyPr>
          <a:lstStyle/>
          <a:p>
            <a:r>
              <a:rPr lang="es-CL" sz="2000" dirty="0"/>
              <a:t>Torsión + flexión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A58567-1C36-40C8-93F3-74044A70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15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A335B36-4EA3-4A67-9EDD-507671D723BE}"/>
                  </a:ext>
                </a:extLst>
              </p:cNvPr>
              <p:cNvSpPr txBox="1"/>
              <p:nvPr/>
            </p:nvSpPr>
            <p:spPr>
              <a:xfrm>
                <a:off x="2147141" y="2162336"/>
                <a:ext cx="3683883" cy="1679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𝐹𝑙𝑒𝑥𝑖</m:t>
                                    </m:r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ó</m:t>
                                    </m:r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A335B36-4EA3-4A67-9EDD-507671D7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141" y="2162336"/>
                <a:ext cx="368388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C7C81D8-C529-4C91-AC57-B93461F5E8F9}"/>
                  </a:ext>
                </a:extLst>
              </p:cNvPr>
              <p:cNvSpPr txBox="1"/>
              <p:nvPr/>
            </p:nvSpPr>
            <p:spPr>
              <a:xfrm>
                <a:off x="5831024" y="543271"/>
                <a:ext cx="5400636" cy="9106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𝑓𝑙𝑒𝑥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s-C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s-CL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𝑓𝑙𝑒𝑥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C7C81D8-C529-4C91-AC57-B93461F5E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024" y="543271"/>
                <a:ext cx="5400636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D1D789A6-243E-45FE-9115-D891058B3CCF}"/>
              </a:ext>
            </a:extLst>
          </p:cNvPr>
          <p:cNvSpPr txBox="1">
            <a:spLocks/>
          </p:cNvSpPr>
          <p:nvPr/>
        </p:nvSpPr>
        <p:spPr>
          <a:xfrm>
            <a:off x="151732" y="2799346"/>
            <a:ext cx="3745270" cy="40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2000" dirty="0"/>
              <a:t>Flexión + flexión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8DD8917-6A84-4178-9851-A0A09645B94B}"/>
                  </a:ext>
                </a:extLst>
              </p:cNvPr>
              <p:cNvSpPr txBox="1"/>
              <p:nvPr/>
            </p:nvSpPr>
            <p:spPr>
              <a:xfrm>
                <a:off x="1950604" y="533836"/>
                <a:ext cx="4020768" cy="1334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8DD8917-6A84-4178-9851-A0A09645B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604" y="533836"/>
                <a:ext cx="4020768" cy="1334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A126CE6-080C-45EE-8E4B-8501B23798B6}"/>
                  </a:ext>
                </a:extLst>
              </p:cNvPr>
              <p:cNvSpPr txBox="1"/>
              <p:nvPr/>
            </p:nvSpPr>
            <p:spPr>
              <a:xfrm>
                <a:off x="5892411" y="2337171"/>
                <a:ext cx="3778485" cy="6331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A126CE6-080C-45EE-8E4B-8501B2379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411" y="2337171"/>
                <a:ext cx="3778485" cy="633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E5F6E44-10FC-43FD-AE66-AB077F1DAAE2}"/>
                  </a:ext>
                </a:extLst>
              </p:cNvPr>
              <p:cNvSpPr txBox="1"/>
              <p:nvPr/>
            </p:nvSpPr>
            <p:spPr>
              <a:xfrm>
                <a:off x="5757281" y="3120034"/>
                <a:ext cx="4287578" cy="72141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ad>
                            <m:radPr>
                              <m:degHide m:val="on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E5F6E44-10FC-43FD-AE66-AB077F1D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281" y="3120034"/>
                <a:ext cx="4287578" cy="7214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E9D067CF-3E5D-463B-886F-3DF6F506FE6D}"/>
              </a:ext>
            </a:extLst>
          </p:cNvPr>
          <p:cNvSpPr txBox="1">
            <a:spLocks/>
          </p:cNvSpPr>
          <p:nvPr/>
        </p:nvSpPr>
        <p:spPr>
          <a:xfrm>
            <a:off x="182425" y="4463606"/>
            <a:ext cx="3745270" cy="40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2000" dirty="0"/>
              <a:t>Torsión + flexión + flexión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4D899F9-7C1C-4D34-B047-8F4D63597275}"/>
                  </a:ext>
                </a:extLst>
              </p:cNvPr>
              <p:cNvSpPr txBox="1"/>
              <p:nvPr/>
            </p:nvSpPr>
            <p:spPr>
              <a:xfrm>
                <a:off x="344177" y="4857284"/>
                <a:ext cx="6172200" cy="1523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s-CL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s-CL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4D899F9-7C1C-4D34-B047-8F4D6359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7" y="4857284"/>
                <a:ext cx="6172200" cy="15231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F5004A3-A0E7-44FC-BF99-F78DE0E4039D}"/>
                  </a:ext>
                </a:extLst>
              </p:cNvPr>
              <p:cNvSpPr txBox="1"/>
              <p:nvPr/>
            </p:nvSpPr>
            <p:spPr>
              <a:xfrm>
                <a:off x="5652120" y="4819741"/>
                <a:ext cx="5758443" cy="9106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𝑓𝑙𝑒𝑥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s-C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s-CL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𝑓𝑙𝑒𝑥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F5004A3-A0E7-44FC-BF99-F78DE0E40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4819741"/>
                <a:ext cx="5758443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FBCAE4B5-ED8D-4CE6-A0CD-DA9FF9487C0D}"/>
              </a:ext>
            </a:extLst>
          </p:cNvPr>
          <p:cNvSpPr txBox="1"/>
          <p:nvPr/>
        </p:nvSpPr>
        <p:spPr>
          <a:xfrm>
            <a:off x="9710356" y="235674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Sección recta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EB36BC3-17E1-4BFA-A36B-C929504B56FE}"/>
              </a:ext>
            </a:extLst>
          </p:cNvPr>
          <p:cNvSpPr txBox="1"/>
          <p:nvPr/>
        </p:nvSpPr>
        <p:spPr>
          <a:xfrm>
            <a:off x="10044859" y="3157576"/>
            <a:ext cx="100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Sección</a:t>
            </a:r>
          </a:p>
          <a:p>
            <a:r>
              <a:rPr lang="es-CL" dirty="0"/>
              <a:t>circular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227F9DC-0090-4493-A87A-7D6674075F6A}"/>
                  </a:ext>
                </a:extLst>
              </p:cNvPr>
              <p:cNvSpPr txBox="1"/>
              <p:nvPr/>
            </p:nvSpPr>
            <p:spPr>
              <a:xfrm>
                <a:off x="5023184" y="3991126"/>
                <a:ext cx="3138616" cy="5546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𝑠𝑒𝑐𝑐𝑖𝑜𝑛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𝑐𝑖𝑟𝑐𝑢𝑙𝑎𝑟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𝑙𝑙𝑒𝑛𝑎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227F9DC-0090-4493-A87A-7D6674075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184" y="3991126"/>
                <a:ext cx="3138616" cy="5546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660F677-5461-418A-BDEF-68C4B918FAD5}"/>
                  </a:ext>
                </a:extLst>
              </p:cNvPr>
              <p:cNvSpPr txBox="1"/>
              <p:nvPr/>
            </p:nvSpPr>
            <p:spPr>
              <a:xfrm>
                <a:off x="8365083" y="3986509"/>
                <a:ext cx="2690545" cy="5638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𝑐𝑖𝑙𝑖𝑛𝑑𝑟𝑜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660F677-5461-418A-BDEF-68C4B918F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083" y="3986509"/>
                <a:ext cx="2690545" cy="5638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4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  <p:bldP spid="11" grpId="0" animBg="1"/>
      <p:bldP spid="14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D7487-12C3-4C74-8819-847E67B2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Marcador de contenido 5" descr="Diagrama, Esquemático&#10;&#10;Descripción generada automáticamente">
            <a:extLst>
              <a:ext uri="{FF2B5EF4-FFF2-40B4-BE49-F238E27FC236}">
                <a16:creationId xmlns:a16="http://schemas.microsoft.com/office/drawing/2014/main" id="{B833EF69-5479-41EB-9289-88CDC748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835"/>
          <a:stretch/>
        </p:blipFill>
        <p:spPr>
          <a:xfrm rot="5400000">
            <a:off x="2358914" y="7584"/>
            <a:ext cx="6892059" cy="687689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CC55EC-851E-4F07-ABC6-1DE9E23F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701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EE728-B567-4024-8CF8-DD50FE35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-39280"/>
            <a:ext cx="10515600" cy="1067231"/>
          </a:xfrm>
        </p:spPr>
        <p:txBody>
          <a:bodyPr>
            <a:normAutofit/>
          </a:bodyPr>
          <a:lstStyle/>
          <a:p>
            <a:r>
              <a:rPr lang="es-CL" dirty="0"/>
              <a:t>Esfuerzo</a:t>
            </a:r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2050" name="Picture 2" descr="Tensor tensión - Wikipedia, la enciclopedia libre">
            <a:extLst>
              <a:ext uri="{FF2B5EF4-FFF2-40B4-BE49-F238E27FC236}">
                <a16:creationId xmlns:a16="http://schemas.microsoft.com/office/drawing/2014/main" id="{5E382B4E-8523-4D7F-85FD-DDEF338CD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r="1" b="1"/>
          <a:stretch/>
        </p:blipFill>
        <p:spPr bwMode="auto">
          <a:xfrm>
            <a:off x="828359" y="2014548"/>
            <a:ext cx="6083046" cy="35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9A5575B-8921-42F3-AA4B-5048D0194907}"/>
              </a:ext>
            </a:extLst>
          </p:cNvPr>
          <p:cNvSpPr txBox="1"/>
          <p:nvPr/>
        </p:nvSpPr>
        <p:spPr>
          <a:xfrm>
            <a:off x="7306375" y="1717729"/>
            <a:ext cx="380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/>
              <a:t>Tensor esfuerzo</a:t>
            </a:r>
          </a:p>
        </p:txBody>
      </p:sp>
      <p:pic>
        <p:nvPicPr>
          <p:cNvPr id="10" name="Marcador de contenido 6">
            <a:extLst>
              <a:ext uri="{FF2B5EF4-FFF2-40B4-BE49-F238E27FC236}">
                <a16:creationId xmlns:a16="http://schemas.microsoft.com/office/drawing/2014/main" id="{DA6672B4-6F3F-485B-B44D-9A76237E9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0" t="46372" r="67866" b="42414"/>
          <a:stretch/>
        </p:blipFill>
        <p:spPr>
          <a:xfrm>
            <a:off x="7425188" y="2426861"/>
            <a:ext cx="3263132" cy="1372832"/>
          </a:xfrm>
          <a:prstGeom prst="rect">
            <a:avLst/>
          </a:prstGeom>
        </p:spPr>
      </p:pic>
      <p:pic>
        <p:nvPicPr>
          <p:cNvPr id="11" name="Marcador de contenido 6">
            <a:extLst>
              <a:ext uri="{FF2B5EF4-FFF2-40B4-BE49-F238E27FC236}">
                <a16:creationId xmlns:a16="http://schemas.microsoft.com/office/drawing/2014/main" id="{7BE76F8E-CFFB-4401-8E30-8F93C8E28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4" t="45499" r="45722" b="42414"/>
          <a:stretch/>
        </p:blipFill>
        <p:spPr>
          <a:xfrm>
            <a:off x="6911405" y="3955898"/>
            <a:ext cx="4200525" cy="11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6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BB663-CD38-47FC-BFDE-584F05FD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Esfuerzo Axial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58BBF5-4889-4D90-92D8-1E63A459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3</a:t>
            </a:fld>
            <a:endParaRPr lang="es-CL"/>
          </a:p>
        </p:txBody>
      </p:sp>
      <p:pic>
        <p:nvPicPr>
          <p:cNvPr id="2050" name="Picture 2" descr="Structures – Página 8 – yourtechnologyweb">
            <a:extLst>
              <a:ext uri="{FF2B5EF4-FFF2-40B4-BE49-F238E27FC236}">
                <a16:creationId xmlns:a16="http://schemas.microsoft.com/office/drawing/2014/main" id="{C0DADB9A-5821-47AF-84A6-F80204BD9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6" y="1690688"/>
            <a:ext cx="7928078" cy="445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CD1405-4249-4C27-8527-12B94C175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31" t="51480" r="36485" b="23150"/>
          <a:stretch/>
        </p:blipFill>
        <p:spPr>
          <a:xfrm>
            <a:off x="8867362" y="4493298"/>
            <a:ext cx="2671748" cy="134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B664C23-AF37-4DFE-B877-27FDF568AF8B}"/>
                  </a:ext>
                </a:extLst>
              </p:cNvPr>
              <p:cNvSpPr txBox="1"/>
              <p:nvPr/>
            </p:nvSpPr>
            <p:spPr>
              <a:xfrm>
                <a:off x="9052671" y="2628349"/>
                <a:ext cx="2068830" cy="65768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𝑡𝑟𝑎𝑛𝑠𝑣𝑒𝑟𝑎𝑙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B664C23-AF37-4DFE-B877-27FDF568A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671" y="2628349"/>
                <a:ext cx="2068830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38F17CC-9978-46E5-BAAD-0FBFE9FCBC66}"/>
                  </a:ext>
                </a:extLst>
              </p:cNvPr>
              <p:cNvSpPr txBox="1"/>
              <p:nvPr/>
            </p:nvSpPr>
            <p:spPr>
              <a:xfrm>
                <a:off x="9142443" y="911802"/>
                <a:ext cx="1871538" cy="739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38F17CC-9978-46E5-BAAD-0FBFE9FCB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443" y="911802"/>
                <a:ext cx="1871538" cy="739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28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E9441-3A37-4E69-B8B8-5F5F4991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Torsión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6E4E61-6493-4F9E-9D33-6302DD9B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4" descr="Understanding Torsion on Make a GIF">
            <a:extLst>
              <a:ext uri="{FF2B5EF4-FFF2-40B4-BE49-F238E27FC236}">
                <a16:creationId xmlns:a16="http://schemas.microsoft.com/office/drawing/2014/main" id="{42ED0D21-7B7D-43BF-A823-7599FB0644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695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627507A-8C39-411B-A2AB-FAEB8C73A9E3}"/>
                  </a:ext>
                </a:extLst>
              </p:cNvPr>
              <p:cNvSpPr txBox="1"/>
              <p:nvPr/>
            </p:nvSpPr>
            <p:spPr>
              <a:xfrm>
                <a:off x="7864389" y="2079650"/>
                <a:ext cx="2484726" cy="65274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627507A-8C39-411B-A2AB-FAEB8C73A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389" y="2079650"/>
                <a:ext cx="2484726" cy="652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76D5BF14-0D19-4F1F-8A0C-2C66FF532F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8" t="41445" r="20827" b="28758"/>
          <a:stretch/>
        </p:blipFill>
        <p:spPr>
          <a:xfrm>
            <a:off x="7864389" y="3429000"/>
            <a:ext cx="2271141" cy="2042576"/>
          </a:xfrm>
          <a:prstGeom prst="rect">
            <a:avLst/>
          </a:prstGeom>
        </p:spPr>
      </p:pic>
      <p:pic>
        <p:nvPicPr>
          <p:cNvPr id="3074" name="Picture 2" descr="Understanding Torsion on Make a GIF">
            <a:extLst>
              <a:ext uri="{FF2B5EF4-FFF2-40B4-BE49-F238E27FC236}">
                <a16:creationId xmlns:a16="http://schemas.microsoft.com/office/drawing/2014/main" id="{BF605E51-FBF7-466A-97B8-5A7D999135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5173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2ED3B-260E-43AA-9BA3-5020EFC6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Flexión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CFBF83-1DA5-4ACB-8E25-A6DD7889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5</a:t>
            </a:fld>
            <a:endParaRPr lang="es-CL"/>
          </a:p>
        </p:txBody>
      </p:sp>
      <p:pic>
        <p:nvPicPr>
          <p:cNvPr id="1030" name="Picture 6" descr="Top 30 Torsion GIFs | Find the best GIF on Gfycat">
            <a:extLst>
              <a:ext uri="{FF2B5EF4-FFF2-40B4-BE49-F238E27FC236}">
                <a16:creationId xmlns:a16="http://schemas.microsoft.com/office/drawing/2014/main" id="{58CB8B00-35F5-493D-AB0D-FEFA2D9117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6" y="2336386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B49C66E-3629-426B-8DCC-971CC9E89658}"/>
                  </a:ext>
                </a:extLst>
              </p:cNvPr>
              <p:cNvSpPr txBox="1"/>
              <p:nvPr/>
            </p:nvSpPr>
            <p:spPr>
              <a:xfrm>
                <a:off x="7659568" y="2286155"/>
                <a:ext cx="2181396" cy="118231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B49C66E-3629-426B-8DCC-971CC9E89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568" y="2286155"/>
                <a:ext cx="2181396" cy="1182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6537980-9F54-45E5-8AA8-C0FCA1FA24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8" t="37154" r="63596" b="36479"/>
          <a:stretch/>
        </p:blipFill>
        <p:spPr>
          <a:xfrm>
            <a:off x="7659568" y="3674446"/>
            <a:ext cx="2661008" cy="1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E7B3F-B832-46DD-8C28-DD41762F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67" y="107540"/>
            <a:ext cx="10515600" cy="1325563"/>
          </a:xfrm>
        </p:spPr>
        <p:txBody>
          <a:bodyPr/>
          <a:lstStyle/>
          <a:p>
            <a:r>
              <a:rPr lang="es-CL" dirty="0"/>
              <a:t>Esfuerzos Simples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AAF552-06CE-40A8-A590-186925164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26" y="1292067"/>
            <a:ext cx="2478426" cy="71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dirty="0"/>
              <a:t>Esfuerzo Axial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CF5D20-2FE2-47D6-9636-7AFE607B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6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DB49C6-0A4D-435D-A80C-7586CAC0D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7" t="25639" r="62109" b="9361"/>
          <a:stretch/>
        </p:blipFill>
        <p:spPr>
          <a:xfrm>
            <a:off x="657470" y="1749343"/>
            <a:ext cx="2140743" cy="2657475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7D62D22-848D-49AB-BD23-3941B39597D0}"/>
              </a:ext>
            </a:extLst>
          </p:cNvPr>
          <p:cNvSpPr txBox="1">
            <a:spLocks/>
          </p:cNvSpPr>
          <p:nvPr/>
        </p:nvSpPr>
        <p:spPr>
          <a:xfrm>
            <a:off x="4817037" y="1355254"/>
            <a:ext cx="2478426" cy="71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400" dirty="0"/>
              <a:t>Torsión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DABDAEE-82CC-49F0-A191-F574FDC27832}"/>
                  </a:ext>
                </a:extLst>
              </p:cNvPr>
              <p:cNvSpPr txBox="1"/>
              <p:nvPr/>
            </p:nvSpPr>
            <p:spPr>
              <a:xfrm>
                <a:off x="534314" y="4432135"/>
                <a:ext cx="2068830" cy="65768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𝑡𝑟𝑎𝑛𝑠𝑣𝑒𝑟𝑎𝑙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DABDAEE-82CC-49F0-A191-F574FDC2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14" y="4432135"/>
                <a:ext cx="2068830" cy="657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53645B3-3FAF-405A-BFA3-B42A33AF5073}"/>
                  </a:ext>
                </a:extLst>
              </p:cNvPr>
              <p:cNvSpPr txBox="1"/>
              <p:nvPr/>
            </p:nvSpPr>
            <p:spPr>
              <a:xfrm>
                <a:off x="4582241" y="3925045"/>
                <a:ext cx="2484726" cy="65274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53645B3-3FAF-405A-BFA3-B42A33AF5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41" y="3925045"/>
                <a:ext cx="2484726" cy="652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C76BB0E-093E-46E0-919B-14915F625D0A}"/>
              </a:ext>
            </a:extLst>
          </p:cNvPr>
          <p:cNvSpPr txBox="1">
            <a:spLocks/>
          </p:cNvSpPr>
          <p:nvPr/>
        </p:nvSpPr>
        <p:spPr>
          <a:xfrm>
            <a:off x="9567115" y="642813"/>
            <a:ext cx="2478426" cy="71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400" dirty="0"/>
              <a:t>Flexión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AA2F976-3131-4DC4-9DD0-F40204BB3AF2}"/>
                  </a:ext>
                </a:extLst>
              </p:cNvPr>
              <p:cNvSpPr txBox="1"/>
              <p:nvPr/>
            </p:nvSpPr>
            <p:spPr>
              <a:xfrm>
                <a:off x="9311554" y="3689379"/>
                <a:ext cx="2181396" cy="118231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AA2F976-3131-4DC4-9DD0-F40204BB3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54" y="3689379"/>
                <a:ext cx="2181396" cy="1182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>
            <a:extLst>
              <a:ext uri="{FF2B5EF4-FFF2-40B4-BE49-F238E27FC236}">
                <a16:creationId xmlns:a16="http://schemas.microsoft.com/office/drawing/2014/main" id="{4B748F37-C13B-4114-A010-7EDA865A03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17" t="41480" r="47151" b="20445"/>
          <a:stretch/>
        </p:blipFill>
        <p:spPr>
          <a:xfrm>
            <a:off x="4200400" y="1688356"/>
            <a:ext cx="3548322" cy="192718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7D7C87B-4FA2-4DCF-8621-B506FC71A9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55" t="36551" r="46679" b="27287"/>
          <a:stretch/>
        </p:blipFill>
        <p:spPr>
          <a:xfrm>
            <a:off x="9071748" y="1031605"/>
            <a:ext cx="3055797" cy="24800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1F6E9F2-27F3-4E6E-B3D9-B8F79A2F31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231" t="51480" r="36485" b="23150"/>
          <a:stretch/>
        </p:blipFill>
        <p:spPr>
          <a:xfrm>
            <a:off x="369004" y="5373447"/>
            <a:ext cx="2671748" cy="134802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5F8BDF8-8482-4C31-9F4C-1127C88D74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538" t="41445" r="20827" b="28758"/>
          <a:stretch/>
        </p:blipFill>
        <p:spPr>
          <a:xfrm>
            <a:off x="4733563" y="4621218"/>
            <a:ext cx="2271141" cy="204257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0D1598A-9D51-4F7F-A762-22B4B7468B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578" t="37154" r="63596" b="36479"/>
          <a:stretch/>
        </p:blipFill>
        <p:spPr>
          <a:xfrm>
            <a:off x="8831942" y="4942208"/>
            <a:ext cx="2661008" cy="1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DA75E-B0F4-4558-BC06-1BC39EA2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Esfuerzos Combinados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D25ACC-85FD-438B-AEA8-6C841EDE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849F6B-3DF1-4DB6-8B42-EC6AFEDC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7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A98FF9-7AF5-42F0-A35E-99538F1C3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1" t="28474" r="38093" b="19548"/>
          <a:stretch/>
        </p:blipFill>
        <p:spPr>
          <a:xfrm>
            <a:off x="0" y="2114617"/>
            <a:ext cx="5212907" cy="35646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B15A1A5-2760-4017-9F98-20898CC03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29" t="35417" r="13256" b="34426"/>
          <a:stretch/>
        </p:blipFill>
        <p:spPr>
          <a:xfrm>
            <a:off x="5746669" y="2674519"/>
            <a:ext cx="4110563" cy="20681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83242E9-7A9C-457D-B55D-876AA504E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87" t="50000" r="15357" b="21528"/>
          <a:stretch/>
        </p:blipFill>
        <p:spPr>
          <a:xfrm>
            <a:off x="6096000" y="4722552"/>
            <a:ext cx="3652157" cy="19526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48AB1B-5E49-4BF9-8264-9851D4C10959}"/>
              </a:ext>
            </a:extLst>
          </p:cNvPr>
          <p:cNvSpPr txBox="1"/>
          <p:nvPr/>
        </p:nvSpPr>
        <p:spPr>
          <a:xfrm>
            <a:off x="4469512" y="1977139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El estado de esfuerzos combinados será la resultante del efecto de cada uno de los estados de esfuerzos simples</a:t>
            </a:r>
          </a:p>
        </p:txBody>
      </p:sp>
    </p:spTree>
    <p:extLst>
      <p:ext uri="{BB962C8B-B14F-4D97-AF65-F5344CB8AC3E}">
        <p14:creationId xmlns:p14="http://schemas.microsoft.com/office/powerpoint/2010/main" val="22978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6CDAC-D804-436A-8A87-45013A81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71" y="172146"/>
            <a:ext cx="9692640" cy="825048"/>
          </a:xfrm>
        </p:spPr>
        <p:txBody>
          <a:bodyPr/>
          <a:lstStyle/>
          <a:p>
            <a:r>
              <a:rPr lang="es-CL" dirty="0"/>
              <a:t>Flexión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A07F64-A9D3-4997-A96E-534F3B2A7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72" y="997195"/>
            <a:ext cx="5873316" cy="491360"/>
          </a:xfrm>
        </p:spPr>
        <p:txBody>
          <a:bodyPr>
            <a:normAutofit/>
          </a:bodyPr>
          <a:lstStyle/>
          <a:p>
            <a:r>
              <a:rPr lang="es-CL" dirty="0"/>
              <a:t>La fórmula para </a:t>
            </a:r>
            <a:r>
              <a:rPr lang="es-CL" b="1" dirty="0"/>
              <a:t>esfuerzos normales:</a:t>
            </a:r>
            <a:endParaRPr lang="es-CL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B2764E-F743-4C67-B6A1-63BA61A1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8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A1D960-DC39-42C7-B5A5-AEE3D974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3" t="54739" r="61910" b="18894"/>
          <a:stretch/>
        </p:blipFill>
        <p:spPr>
          <a:xfrm>
            <a:off x="9025865" y="3515227"/>
            <a:ext cx="2229492" cy="18082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6AB404-078C-4F05-BF60-127013CED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6" t="43990" r="60140" b="32715"/>
          <a:stretch/>
        </p:blipFill>
        <p:spPr>
          <a:xfrm>
            <a:off x="8362029" y="1402949"/>
            <a:ext cx="3240341" cy="214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5B6286F-5BDA-41FB-8778-D999367E8C02}"/>
                  </a:ext>
                </a:extLst>
              </p:cNvPr>
              <p:cNvSpPr txBox="1"/>
              <p:nvPr/>
            </p:nvSpPr>
            <p:spPr>
              <a:xfrm>
                <a:off x="447970" y="1869554"/>
                <a:ext cx="4268409" cy="945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dirty="0"/>
                  <a:t>Los </a:t>
                </a:r>
                <a:r>
                  <a:rPr lang="es-CL" b="1" dirty="0"/>
                  <a:t>esfuerzos de corte </a:t>
                </a:r>
                <a:r>
                  <a:rPr lang="es-CL" dirty="0"/>
                  <a:t>inducidos:</a:t>
                </a:r>
              </a:p>
              <a:p>
                <a:r>
                  <a:rPr lang="es-CL" dirty="0"/>
                  <a:t>Si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L" dirty="0">
                    <a:sym typeface="Wingdings" panose="05000000000000000000" pitchFamily="2" charset="2"/>
                  </a:rPr>
                  <a:t>  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s-CL" dirty="0"/>
              </a:p>
              <a:p>
                <a:r>
                  <a:rPr lang="es-CL" dirty="0"/>
                  <a:t>Si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CL" dirty="0">
                    <a:sym typeface="Wingdings" panose="05000000000000000000" pitchFamily="2" charset="2"/>
                  </a:rPr>
                  <a:t>  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5B6286F-5BDA-41FB-8778-D999367E8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0" y="1869554"/>
                <a:ext cx="4268409" cy="945259"/>
              </a:xfrm>
              <a:prstGeom prst="rect">
                <a:avLst/>
              </a:prstGeom>
              <a:blipFill>
                <a:blip r:embed="rId5"/>
                <a:stretch>
                  <a:fillRect l="-1141" t="-387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2A16855-E3D4-400B-88A6-C2C4A93BE550}"/>
                  </a:ext>
                </a:extLst>
              </p:cNvPr>
              <p:cNvSpPr txBox="1"/>
              <p:nvPr/>
            </p:nvSpPr>
            <p:spPr>
              <a:xfrm>
                <a:off x="3273476" y="5231610"/>
                <a:ext cx="4006794" cy="115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𝑏h</m:t>
                          </m:r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CL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>
                          <a:latin typeface="Cambria Math" panose="02040503050406030204" pitchFamily="18" charset="0"/>
                        </a:rPr>
                        <m:t>seccion</m:t>
                      </m:r>
                      <m:r>
                        <a:rPr lang="es-CL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>
                          <a:latin typeface="Cambria Math" panose="02040503050406030204" pitchFamily="18" charset="0"/>
                        </a:rPr>
                        <m:t>recta</m:t>
                      </m:r>
                    </m:oMath>
                  </m:oMathPara>
                </a14:m>
                <a:endParaRPr lang="es-C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en</m:t>
                      </m:r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seccion</m:t>
                      </m:r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circular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2A16855-E3D4-400B-88A6-C2C4A93BE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476" y="5231610"/>
                <a:ext cx="4006794" cy="1154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0F4CF43-DFD3-4CD5-A318-C1284291B8BD}"/>
                  </a:ext>
                </a:extLst>
              </p:cNvPr>
              <p:cNvSpPr txBox="1"/>
              <p:nvPr/>
            </p:nvSpPr>
            <p:spPr>
              <a:xfrm>
                <a:off x="4541406" y="2560725"/>
                <a:ext cx="2892056" cy="69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0F4CF43-DFD3-4CD5-A318-C1284291B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406" y="2560725"/>
                <a:ext cx="2892056" cy="6976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4AE37F8-AA0A-4062-90A6-AF49A75391E3}"/>
                  </a:ext>
                </a:extLst>
              </p:cNvPr>
              <p:cNvSpPr txBox="1"/>
              <p:nvPr/>
            </p:nvSpPr>
            <p:spPr>
              <a:xfrm>
                <a:off x="4515636" y="1934606"/>
                <a:ext cx="2844025" cy="705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4AE37F8-AA0A-4062-90A6-AF49A753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636" y="1934606"/>
                <a:ext cx="2844025" cy="7052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DD7C8E-4849-4899-BA11-DC3C87621E36}"/>
                  </a:ext>
                </a:extLst>
              </p:cNvPr>
              <p:cNvSpPr txBox="1"/>
              <p:nvPr/>
            </p:nvSpPr>
            <p:spPr>
              <a:xfrm>
                <a:off x="355258" y="3381009"/>
                <a:ext cx="6707279" cy="1902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dirty="0"/>
                  <a:t>Donde para una sección rectangular</a:t>
                </a:r>
              </a:p>
              <a:p>
                <a:r>
                  <a:rPr lang="es-CL" dirty="0"/>
                  <a:t>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s-CL" dirty="0"/>
              </a:p>
              <a:p>
                <a:r>
                  <a:rPr lang="es-CL" dirty="0"/>
                  <a:t>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CL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C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CL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s-CL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CL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s-CL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CL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DD7C8E-4849-4899-BA11-DC3C87621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58" y="3381009"/>
                <a:ext cx="6707279" cy="1902957"/>
              </a:xfrm>
              <a:prstGeom prst="rect">
                <a:avLst/>
              </a:prstGeom>
              <a:blipFill>
                <a:blip r:embed="rId9"/>
                <a:stretch>
                  <a:fillRect l="-545" t="-192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44012DD-B80D-447D-9586-8B91D66FC4E3}"/>
                  </a:ext>
                </a:extLst>
              </p:cNvPr>
              <p:cNvSpPr txBox="1"/>
              <p:nvPr/>
            </p:nvSpPr>
            <p:spPr>
              <a:xfrm>
                <a:off x="4716379" y="3480138"/>
                <a:ext cx="4822068" cy="1444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dirty="0"/>
                  <a:t>Donde para una sección circular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44012DD-B80D-447D-9586-8B91D66FC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379" y="3480138"/>
                <a:ext cx="4822068" cy="1444370"/>
              </a:xfrm>
              <a:prstGeom prst="rect">
                <a:avLst/>
              </a:prstGeom>
              <a:blipFill>
                <a:blip r:embed="rId10"/>
                <a:stretch>
                  <a:fillRect l="-885" t="-25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8AC21AD7-D08B-4786-A682-3C5AF4D3C664}"/>
              </a:ext>
            </a:extLst>
          </p:cNvPr>
          <p:cNvSpPr txBox="1"/>
          <p:nvPr/>
        </p:nvSpPr>
        <p:spPr>
          <a:xfrm>
            <a:off x="364974" y="4931528"/>
            <a:ext cx="10290374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CL" b="1" dirty="0"/>
              <a:t>Notar que sobre el </a:t>
            </a:r>
            <a:r>
              <a:rPr lang="es-CL" b="1" u="sng" dirty="0"/>
              <a:t>eje neutro</a:t>
            </a:r>
            <a:r>
              <a:rPr lang="es-CL" b="1" dirty="0"/>
              <a:t> se tiene un valor máx. para el esfuerzo de corte</a:t>
            </a:r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2C7A6FE-B0D5-47FE-A90A-83C5BB95B1FE}"/>
                  </a:ext>
                </a:extLst>
              </p:cNvPr>
              <p:cNvSpPr txBox="1"/>
              <p:nvPr/>
            </p:nvSpPr>
            <p:spPr>
              <a:xfrm>
                <a:off x="4416905" y="826213"/>
                <a:ext cx="6097656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b="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0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sz="20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000" b="0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2C7A6FE-B0D5-47FE-A90A-83C5BB95B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05" y="826213"/>
                <a:ext cx="6097656" cy="7288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052CE3F8-2346-4B3F-B684-12FCFEF7A157}"/>
              </a:ext>
            </a:extLst>
          </p:cNvPr>
          <p:cNvSpPr txBox="1"/>
          <p:nvPr/>
        </p:nvSpPr>
        <p:spPr>
          <a:xfrm>
            <a:off x="393780" y="6339456"/>
            <a:ext cx="821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/>
              <a:t> y un valor mínimo igual a cero en las aristas y=h/2 o borde y=R</a:t>
            </a:r>
          </a:p>
        </p:txBody>
      </p:sp>
    </p:spTree>
    <p:extLst>
      <p:ext uri="{BB962C8B-B14F-4D97-AF65-F5344CB8AC3E}">
        <p14:creationId xmlns:p14="http://schemas.microsoft.com/office/powerpoint/2010/main" val="29191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6643C-C5F3-4E9A-AD03-62A943E9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72" y="168754"/>
            <a:ext cx="9692640" cy="753701"/>
          </a:xfrm>
        </p:spPr>
        <p:txBody>
          <a:bodyPr/>
          <a:lstStyle/>
          <a:p>
            <a:r>
              <a:rPr lang="es-CL" dirty="0"/>
              <a:t>Torsión superpuesta a flexión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D6DA45A-8D90-4373-A6AF-175FACF69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586" y="1063954"/>
                <a:ext cx="4673346" cy="168544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s-CL" u="sng" dirty="0"/>
                  <a:t>Flexion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𝐹𝑙𝑒𝑥𝑖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D6DA45A-8D90-4373-A6AF-175FACF69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586" y="1063954"/>
                <a:ext cx="4673346" cy="1685445"/>
              </a:xfrm>
              <a:blipFill>
                <a:blip r:embed="rId2"/>
                <a:stretch>
                  <a:fillRect l="-1043" t="-615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900890-8E7C-4351-9801-658946C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9</a:t>
            </a:fld>
            <a:endParaRPr lang="es-CL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0478614-F0D5-45C9-BA2A-0A919DFBF183}"/>
              </a:ext>
            </a:extLst>
          </p:cNvPr>
          <p:cNvSpPr/>
          <p:nvPr/>
        </p:nvSpPr>
        <p:spPr>
          <a:xfrm>
            <a:off x="5862764" y="2675725"/>
            <a:ext cx="1800000" cy="180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A663D8C-E708-44F7-861D-304413E77B6C}"/>
              </a:ext>
            </a:extLst>
          </p:cNvPr>
          <p:cNvSpPr/>
          <p:nvPr/>
        </p:nvSpPr>
        <p:spPr>
          <a:xfrm>
            <a:off x="6071635" y="3527149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60ED408-66A4-4E31-AB6E-ABA6C0C7E8DA}"/>
              </a:ext>
            </a:extLst>
          </p:cNvPr>
          <p:cNvCxnSpPr>
            <a:cxnSpLocks/>
          </p:cNvCxnSpPr>
          <p:nvPr/>
        </p:nvCxnSpPr>
        <p:spPr>
          <a:xfrm flipV="1">
            <a:off x="6087302" y="2835363"/>
            <a:ext cx="652103" cy="721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9FFEE2D-61F3-46E0-8B20-9BA8C1A916F5}"/>
              </a:ext>
            </a:extLst>
          </p:cNvPr>
          <p:cNvCxnSpPr>
            <a:cxnSpLocks/>
          </p:cNvCxnSpPr>
          <p:nvPr/>
        </p:nvCxnSpPr>
        <p:spPr>
          <a:xfrm flipH="1" flipV="1">
            <a:off x="6125636" y="3555117"/>
            <a:ext cx="629436" cy="0"/>
          </a:xfrm>
          <a:prstGeom prst="straightConnector1">
            <a:avLst/>
          </a:prstGeom>
          <a:ln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6C0C6BA-7F5C-462C-9C8F-DC64C2D5F520}"/>
              </a:ext>
            </a:extLst>
          </p:cNvPr>
          <p:cNvCxnSpPr>
            <a:cxnSpLocks/>
          </p:cNvCxnSpPr>
          <p:nvPr/>
        </p:nvCxnSpPr>
        <p:spPr>
          <a:xfrm flipV="1">
            <a:off x="6745547" y="2835364"/>
            <a:ext cx="0" cy="718785"/>
          </a:xfrm>
          <a:prstGeom prst="straightConnector1">
            <a:avLst/>
          </a:prstGeom>
          <a:ln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BCF44F93-D819-466F-AEE8-502CE598F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6" t="43991" r="60140" b="32996"/>
          <a:stretch/>
        </p:blipFill>
        <p:spPr>
          <a:xfrm>
            <a:off x="8610600" y="794369"/>
            <a:ext cx="2401919" cy="157002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6BED89-FD7A-4F76-A7B4-9583178B6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52" t="62518" r="56674" b="13630"/>
          <a:stretch/>
        </p:blipFill>
        <p:spPr>
          <a:xfrm>
            <a:off x="9466718" y="2692975"/>
            <a:ext cx="1810793" cy="1570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6BCFC1D7-268E-448B-A316-CEBC7925EB97}"/>
                  </a:ext>
                </a:extLst>
              </p:cNvPr>
              <p:cNvSpPr txBox="1"/>
              <p:nvPr/>
            </p:nvSpPr>
            <p:spPr>
              <a:xfrm>
                <a:off x="825188" y="3083517"/>
                <a:ext cx="3076502" cy="929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s-CL" u="sng" dirty="0"/>
                  <a:t>Torsión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6BCFC1D7-268E-448B-A316-CEBC7925E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88" y="3083517"/>
                <a:ext cx="3076502" cy="929742"/>
              </a:xfrm>
              <a:prstGeom prst="rect">
                <a:avLst/>
              </a:prstGeom>
              <a:blipFill>
                <a:blip r:embed="rId5"/>
                <a:stretch>
                  <a:fillRect l="-1584" t="-39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DE91844-BA59-44B1-875C-191F33EB61C4}"/>
                  </a:ext>
                </a:extLst>
              </p:cNvPr>
              <p:cNvSpPr txBox="1"/>
              <p:nvPr/>
            </p:nvSpPr>
            <p:spPr>
              <a:xfrm>
                <a:off x="6624087" y="3050281"/>
                <a:ext cx="629435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DE91844-BA59-44B1-875C-191F33EB6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087" y="3050281"/>
                <a:ext cx="629435" cy="391261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5897222-7101-49DC-A3AB-3B96E18167C4}"/>
              </a:ext>
            </a:extLst>
          </p:cNvPr>
          <p:cNvCxnSpPr>
            <a:cxnSpLocks/>
          </p:cNvCxnSpPr>
          <p:nvPr/>
        </p:nvCxnSpPr>
        <p:spPr>
          <a:xfrm flipH="1" flipV="1">
            <a:off x="6751947" y="2396388"/>
            <a:ext cx="0" cy="11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6327AC5-9511-4440-AFE4-472B74376BA6}"/>
              </a:ext>
            </a:extLst>
          </p:cNvPr>
          <p:cNvCxnSpPr>
            <a:cxnSpLocks/>
          </p:cNvCxnSpPr>
          <p:nvPr/>
        </p:nvCxnSpPr>
        <p:spPr>
          <a:xfrm flipV="1">
            <a:off x="6745547" y="3553727"/>
            <a:ext cx="1260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27486769-7FCC-4577-AD1C-B53F19C834AE}"/>
                  </a:ext>
                </a:extLst>
              </p:cNvPr>
              <p:cNvSpPr txBox="1"/>
              <p:nvPr/>
            </p:nvSpPr>
            <p:spPr>
              <a:xfrm>
                <a:off x="7763312" y="3527149"/>
                <a:ext cx="332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27486769-7FCC-4577-AD1C-B53F19C8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312" y="3527149"/>
                <a:ext cx="3320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57E0B01F-A1F8-48DE-AC6D-E644A3B57736}"/>
                  </a:ext>
                </a:extLst>
              </p:cNvPr>
              <p:cNvSpPr txBox="1"/>
              <p:nvPr/>
            </p:nvSpPr>
            <p:spPr>
              <a:xfrm>
                <a:off x="6720921" y="2317950"/>
                <a:ext cx="332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57E0B01F-A1F8-48DE-AC6D-E644A3B57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921" y="2317950"/>
                <a:ext cx="332015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98FA7F05-7FC0-4F45-B749-3045CE48E8B3}"/>
                  </a:ext>
                </a:extLst>
              </p:cNvPr>
              <p:cNvSpPr txBox="1"/>
              <p:nvPr/>
            </p:nvSpPr>
            <p:spPr>
              <a:xfrm>
                <a:off x="6125637" y="3575725"/>
                <a:ext cx="629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98FA7F05-7FC0-4F45-B749-3045CE48E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637" y="3575725"/>
                <a:ext cx="6294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arcador de contenido 2">
                <a:extLst>
                  <a:ext uri="{FF2B5EF4-FFF2-40B4-BE49-F238E27FC236}">
                    <a16:creationId xmlns:a16="http://schemas.microsoft.com/office/drawing/2014/main" id="{AFCD3890-4464-48CB-B212-87BD447DAE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4" y="4462720"/>
                <a:ext cx="4091178" cy="23032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L" dirty="0"/>
                  <a:t>Tenemos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s-CL" i="1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𝐹𝑙𝑒𝑥𝑖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s-CL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C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𝑇𝑂𝑇𝐴𝐿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C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C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sSub>
                              <m:sSubPr>
                                <m:ctrlP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𝑡𝑜𝑟𝑠𝑖</m:t>
                        </m:r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ó</m:t>
                        </m:r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s-CL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𝑥𝑧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C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C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s-C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ó</m:t>
                        </m:r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s-CL" dirty="0"/>
              </a:p>
              <a:p>
                <a:pPr marL="0" indent="0">
                  <a:buNone/>
                </a:pPr>
                <a:endParaRPr lang="es-CL" dirty="0"/>
              </a:p>
            </p:txBody>
          </p:sp>
        </mc:Choice>
        <mc:Fallback xmlns="">
          <p:sp>
            <p:nvSpPr>
              <p:cNvPr id="29" name="Marcador de contenido 2">
                <a:extLst>
                  <a:ext uri="{FF2B5EF4-FFF2-40B4-BE49-F238E27FC236}">
                    <a16:creationId xmlns:a16="http://schemas.microsoft.com/office/drawing/2014/main" id="{AFCD3890-4464-48CB-B212-87BD447D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" y="4462720"/>
                <a:ext cx="4091178" cy="2303205"/>
              </a:xfrm>
              <a:prstGeom prst="rect">
                <a:avLst/>
              </a:prstGeom>
              <a:blipFill>
                <a:blip r:embed="rId10"/>
                <a:stretch>
                  <a:fillRect l="-298" t="-767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BF83A123-D25D-4EC2-86EB-A8597397F321}"/>
                  </a:ext>
                </a:extLst>
              </p:cNvPr>
              <p:cNvSpPr txBox="1"/>
              <p:nvPr/>
            </p:nvSpPr>
            <p:spPr>
              <a:xfrm>
                <a:off x="6125635" y="4530279"/>
                <a:ext cx="4020768" cy="1334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s-C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s-CL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𝑇𝑂𝑇𝐴𝐿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BF83A123-D25D-4EC2-86EB-A8597397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635" y="4530279"/>
                <a:ext cx="4020768" cy="13346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4C1B3FBA-9928-4CB0-AABC-944FDC311964}"/>
                  </a:ext>
                </a:extLst>
              </p:cNvPr>
              <p:cNvSpPr txBox="1"/>
              <p:nvPr/>
            </p:nvSpPr>
            <p:spPr>
              <a:xfrm>
                <a:off x="3620157" y="5932499"/>
                <a:ext cx="6016445" cy="9106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𝑓𝑙𝑒𝑥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s-C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CL" i="1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s-CL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𝑓𝑙𝑒𝑥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4C1B3FBA-9928-4CB0-AABC-944FDC311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57" y="5932499"/>
                <a:ext cx="6016445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835C0FE-BAC3-49E7-B9FD-8B3332AB233B}"/>
                  </a:ext>
                </a:extLst>
              </p:cNvPr>
              <p:cNvSpPr txBox="1"/>
              <p:nvPr/>
            </p:nvSpPr>
            <p:spPr>
              <a:xfrm>
                <a:off x="2935704" y="3212324"/>
                <a:ext cx="1334073" cy="1025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𝑡𝑜𝑟𝑠𝑖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ó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CL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𝑡𝑜𝑟𝑠𝑖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ó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835C0FE-BAC3-49E7-B9FD-8B3332AB2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04" y="3212324"/>
                <a:ext cx="1334073" cy="1025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echa: curvada hacia abajo 4">
            <a:extLst>
              <a:ext uri="{FF2B5EF4-FFF2-40B4-BE49-F238E27FC236}">
                <a16:creationId xmlns:a16="http://schemas.microsoft.com/office/drawing/2014/main" id="{44DFA57F-18B1-4C8C-AFFD-5388969EFE49}"/>
              </a:ext>
            </a:extLst>
          </p:cNvPr>
          <p:cNvSpPr/>
          <p:nvPr/>
        </p:nvSpPr>
        <p:spPr>
          <a:xfrm rot="15157368" flipV="1">
            <a:off x="9500252" y="1016623"/>
            <a:ext cx="852058" cy="379990"/>
          </a:xfrm>
          <a:prstGeom prst="curvedDownArrow">
            <a:avLst>
              <a:gd name="adj1" fmla="val 25000"/>
              <a:gd name="adj2" fmla="val 50000"/>
              <a:gd name="adj3" fmla="val 59286"/>
            </a:avLst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BF2662-21C4-43EB-B57B-F39B55812415}"/>
              </a:ext>
            </a:extLst>
          </p:cNvPr>
          <p:cNvSpPr txBox="1"/>
          <p:nvPr/>
        </p:nvSpPr>
        <p:spPr>
          <a:xfrm>
            <a:off x="9941280" y="6629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solidFill>
                  <a:srgbClr val="CC0099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21920809-99D8-4156-AE21-D7AE0F53BEEA}"/>
                  </a:ext>
                </a:extLst>
              </p:cNvPr>
              <p:cNvSpPr txBox="1"/>
              <p:nvPr/>
            </p:nvSpPr>
            <p:spPr>
              <a:xfrm>
                <a:off x="9617719" y="5932499"/>
                <a:ext cx="2743201" cy="64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𝑓𝑙𝑒𝑥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21920809-99D8-4156-AE21-D7AE0F53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719" y="5932499"/>
                <a:ext cx="2743201" cy="648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7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30" grpId="0"/>
      <p:bldP spid="32" grpId="0"/>
      <p:bldP spid="40" grpId="0"/>
      <p:bldP spid="41" grpId="0"/>
      <p:bldP spid="42" grpId="0"/>
      <p:bldP spid="29" grpId="0"/>
      <p:bldP spid="31" grpId="0"/>
      <p:bldP spid="33" grpId="0" animBg="1"/>
      <p:bldP spid="21" grpId="0"/>
      <p:bldP spid="5" grpId="0" animBg="1"/>
      <p:bldP spid="8" grpId="0"/>
      <p:bldP spid="2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5F0FE65AF9CC4282254F9200F2FB20" ma:contentTypeVersion="10" ma:contentTypeDescription="Crear nuevo documento." ma:contentTypeScope="" ma:versionID="112bc522f886021163d21564e39669d1">
  <xsd:schema xmlns:xsd="http://www.w3.org/2001/XMLSchema" xmlns:xs="http://www.w3.org/2001/XMLSchema" xmlns:p="http://schemas.microsoft.com/office/2006/metadata/properties" xmlns:ns2="1f83bce6-c843-4a86-bc32-cf53c9603f6d" xmlns:ns3="6e6a2bdf-eda8-4091-81b1-8eb89982575a" targetNamespace="http://schemas.microsoft.com/office/2006/metadata/properties" ma:root="true" ma:fieldsID="45d5f459d7e8b5f80f8d3ace5e27ced4" ns2:_="" ns3:_="">
    <xsd:import namespace="1f83bce6-c843-4a86-bc32-cf53c9603f6d"/>
    <xsd:import namespace="6e6a2bdf-eda8-4091-81b1-8eb899825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3bce6-c843-4a86-bc32-cf53c9603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a2bdf-eda8-4091-81b1-8eb89982575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11C903-6A67-4076-9F04-2CF8688B6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91CD29-03A1-4009-B84B-710FDC812C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3bce6-c843-4a86-bc32-cf53c9603f6d"/>
    <ds:schemaRef ds:uri="6e6a2bdf-eda8-4091-81b1-8eb8998257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455F6-266F-476A-9B5A-E2AEED5345E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7811</TotalTime>
  <Words>627</Words>
  <Application>Microsoft Office PowerPoint</Application>
  <PresentationFormat>Widescreen</PresentationFormat>
  <Paragraphs>146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Tema de Office</vt:lpstr>
      <vt:lpstr>Mecánica de Materiales</vt:lpstr>
      <vt:lpstr>Esfuerzo</vt:lpstr>
      <vt:lpstr>Esfuerzo Axial</vt:lpstr>
      <vt:lpstr>Torsión</vt:lpstr>
      <vt:lpstr>Flexión</vt:lpstr>
      <vt:lpstr>Esfuerzos Simples</vt:lpstr>
      <vt:lpstr>Esfuerzos Combinados</vt:lpstr>
      <vt:lpstr>Flexión</vt:lpstr>
      <vt:lpstr>Torsión superpuesta a flexión</vt:lpstr>
      <vt:lpstr>Flexión superpuesta a flexión</vt:lpstr>
      <vt:lpstr>PowerPoint Presentation</vt:lpstr>
      <vt:lpstr>PowerPoint Presentation</vt:lpstr>
      <vt:lpstr>Esfuerzo de corte</vt:lpstr>
      <vt:lpstr>Torsión superpuesta a flexión superpuesta a flexión</vt:lpstr>
      <vt:lpstr>Torsión + flexión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Mecánica de Materiales</dc:title>
  <dc:creator>yasmin alejandra maril millan</dc:creator>
  <cp:lastModifiedBy>yasmin alejandra maril millan</cp:lastModifiedBy>
  <cp:revision>860</cp:revision>
  <cp:lastPrinted>2020-10-20T20:51:26Z</cp:lastPrinted>
  <dcterms:created xsi:type="dcterms:W3CDTF">2020-09-28T04:09:40Z</dcterms:created>
  <dcterms:modified xsi:type="dcterms:W3CDTF">2021-12-09T15:24:34Z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0x0101000B5F0FE65AF9CC4282254F9200F2FB20</vt:lpwstr>
  </property>
</Properties>
</file>